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h Ilig" initials="FI" lastIdx="1" clrIdx="0">
    <p:extLst>
      <p:ext uri="{19B8F6BF-5375-455C-9EA6-DF929625EA0E}">
        <p15:presenceInfo xmlns:p15="http://schemas.microsoft.com/office/powerpoint/2012/main" userId="496d650fd4260e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62471" autoAdjust="0"/>
  </p:normalViewPr>
  <p:slideViewPr>
    <p:cSldViewPr snapToGrid="0">
      <p:cViewPr varScale="1">
        <p:scale>
          <a:sx n="72" d="100"/>
          <a:sy n="72" d="100"/>
        </p:scale>
        <p:origin x="178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99169-6F43-4ED6-8640-7FEDE68C5C2A}" type="datetimeFigureOut">
              <a:rPr lang="tr-TR" smtClean="0"/>
              <a:t>13.10.2021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4493F-00C4-4827-BC12-BF3C09C8CC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179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1451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Assign operatörü</a:t>
            </a:r>
            <a:r>
              <a:rPr lang="tr-TR" baseline="0" smtClean="0"/>
              <a:t> = ile gösterilir arkadaşlar. Her zaman sağdan sola doğru bir atama söz konusudur. Ayrıca atamalar aynı anda olmaktadır arkadaşlar. Yani C dili gibi sadece sıralı çalışan koddan farklı olarak, paralel bir şekilde çalışan bir dil yazıyoruz. Burada F1 ve F2 değişkenlerine değerler aynı anda atanacaktır. </a:t>
            </a:r>
          </a:p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4159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7332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13.10.2021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775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13.10.2021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54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13.10.2021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925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13.10.2021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9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13.10.2021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584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13.10.2021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275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13.10.2021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5922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13.10.2021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8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13.10.2021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925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13.10.2021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226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13.10.2021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7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C81DA-0F31-4EF5-8FA1-010BA321E2EC}" type="datetimeFigureOut">
              <a:rPr lang="tr-TR" smtClean="0"/>
              <a:t>13.10.2021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40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10287000" cy="6858000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4888836" y="6045200"/>
            <a:ext cx="2566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smtClean="0">
                <a:latin typeface="Informal Roman" panose="030604020304060B0204" pitchFamily="66" charset="0"/>
              </a:rPr>
              <a:t>FATİH İLİĞ</a:t>
            </a:r>
            <a:endParaRPr lang="tr-TR" sz="4000" b="1"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2"/>
          <p:cNvSpPr txBox="1">
            <a:spLocks/>
          </p:cNvSpPr>
          <p:nvPr/>
        </p:nvSpPr>
        <p:spPr>
          <a:xfrm>
            <a:off x="436326" y="265202"/>
            <a:ext cx="10515600" cy="592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/>
              <a:t>Multiplexer</a:t>
            </a:r>
            <a:endParaRPr lang="tr-TR" b="1"/>
          </a:p>
        </p:txBody>
      </p:sp>
      <p:pic>
        <p:nvPicPr>
          <p:cNvPr id="5" name="Resim 4"/>
          <p:cNvPicPr/>
          <p:nvPr/>
        </p:nvPicPr>
        <p:blipFill>
          <a:blip r:embed="rId2"/>
          <a:stretch>
            <a:fillRect/>
          </a:stretch>
        </p:blipFill>
        <p:spPr>
          <a:xfrm>
            <a:off x="317499" y="1447799"/>
            <a:ext cx="2844802" cy="1727202"/>
          </a:xfrm>
          <a:prstGeom prst="rect">
            <a:avLst/>
          </a:prstGeom>
        </p:spPr>
      </p:pic>
      <p:pic>
        <p:nvPicPr>
          <p:cNvPr id="6" name="Resim 5"/>
          <p:cNvPicPr/>
          <p:nvPr/>
        </p:nvPicPr>
        <p:blipFill>
          <a:blip r:embed="rId3"/>
          <a:stretch>
            <a:fillRect/>
          </a:stretch>
        </p:blipFill>
        <p:spPr>
          <a:xfrm>
            <a:off x="3886200" y="1168400"/>
            <a:ext cx="38100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21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Operators</a:t>
            </a:r>
            <a:endParaRPr lang="tr-TR"/>
          </a:p>
        </p:txBody>
      </p:sp>
      <p:sp>
        <p:nvSpPr>
          <p:cNvPr id="5" name="İçerik Yer Tutucus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b="1" smtClean="0"/>
              <a:t>1. Assign operatör</a:t>
            </a:r>
          </a:p>
          <a:p>
            <a:pPr marL="0" indent="0">
              <a:buNone/>
            </a:pPr>
            <a:r>
              <a:rPr lang="en-US"/>
              <a:t>Verilog uses the equal sign (=) to denote an assignment.</a:t>
            </a:r>
            <a:endParaRPr lang="tr-TR"/>
          </a:p>
          <a:p>
            <a:pPr marL="0" indent="0">
              <a:buNone/>
            </a:pPr>
            <a:r>
              <a:rPr lang="tr-TR" smtClean="0"/>
              <a:t>Continuous Assignment</a:t>
            </a:r>
            <a:endParaRPr lang="tr-TR"/>
          </a:p>
          <a:p>
            <a:pPr marL="0" indent="0">
              <a:buNone/>
            </a:pPr>
            <a:r>
              <a:rPr lang="en-US" smtClean="0"/>
              <a:t>Each </a:t>
            </a:r>
            <a:r>
              <a:rPr lang="en-US"/>
              <a:t>individual assignment will be executed concurrently and synthesized as separate logic circuits. When simulated, these two lines of Verilog will make two separate signal assignments at the exact same time.</a:t>
            </a:r>
            <a:endParaRPr lang="tr-TR"/>
          </a:p>
          <a:p>
            <a:pPr marL="0" indent="0">
              <a:buNone/>
            </a:pPr>
            <a:endParaRPr lang="tr-TR"/>
          </a:p>
        </p:txBody>
      </p:sp>
      <p:pic>
        <p:nvPicPr>
          <p:cNvPr id="6" name="Resim 5"/>
          <p:cNvPicPr/>
          <p:nvPr/>
        </p:nvPicPr>
        <p:blipFill>
          <a:blip r:embed="rId3"/>
          <a:stretch>
            <a:fillRect/>
          </a:stretch>
        </p:blipFill>
        <p:spPr>
          <a:xfrm>
            <a:off x="3996267" y="4521198"/>
            <a:ext cx="2269066" cy="89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36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304801"/>
            <a:ext cx="10515600" cy="2336800"/>
          </a:xfrm>
        </p:spPr>
        <p:txBody>
          <a:bodyPr/>
          <a:lstStyle/>
          <a:p>
            <a:pPr marL="0" indent="0">
              <a:buNone/>
            </a:pPr>
            <a:r>
              <a:rPr lang="tr-TR" b="1" smtClean="0"/>
              <a:t>2. </a:t>
            </a:r>
            <a:r>
              <a:rPr lang="en-US" b="1" smtClean="0"/>
              <a:t>Bitwise </a:t>
            </a:r>
            <a:r>
              <a:rPr lang="en-US" b="1"/>
              <a:t>Logical </a:t>
            </a:r>
            <a:r>
              <a:rPr lang="en-US" b="1" smtClean="0"/>
              <a:t>Operators</a:t>
            </a:r>
            <a:endParaRPr lang="tr-TR" b="1" smtClean="0"/>
          </a:p>
          <a:p>
            <a:pPr marL="0" indent="0">
              <a:buNone/>
            </a:pPr>
            <a:r>
              <a:rPr lang="en-US"/>
              <a:t>Bitwise operators perform logic functions on individual bits. The inputs to the operation are single bits and the output is a single bit. In the case where the inputs are vectors, each bit in the first vector is operated on by the bit in the same position from the second vector.</a:t>
            </a:r>
            <a:endParaRPr lang="tr-TR"/>
          </a:p>
          <a:p>
            <a:pPr marL="0" indent="0">
              <a:buNone/>
            </a:pPr>
            <a:endParaRPr lang="tr-TR" b="1"/>
          </a:p>
        </p:txBody>
      </p:sp>
      <p:pic>
        <p:nvPicPr>
          <p:cNvPr id="4" name="Resim 3"/>
          <p:cNvPicPr/>
          <p:nvPr/>
        </p:nvPicPr>
        <p:blipFill>
          <a:blip r:embed="rId2"/>
          <a:stretch>
            <a:fillRect/>
          </a:stretch>
        </p:blipFill>
        <p:spPr>
          <a:xfrm>
            <a:off x="3556000" y="2641601"/>
            <a:ext cx="5080000" cy="23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38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474133"/>
            <a:ext cx="10515600" cy="592667"/>
          </a:xfrm>
        </p:spPr>
        <p:txBody>
          <a:bodyPr/>
          <a:lstStyle/>
          <a:p>
            <a:pPr marL="0" indent="0">
              <a:buNone/>
            </a:pPr>
            <a:r>
              <a:rPr lang="tr-TR" b="1" smtClean="0"/>
              <a:t>3. </a:t>
            </a:r>
            <a:r>
              <a:rPr lang="en-US" b="1" smtClean="0"/>
              <a:t>Boolean </a:t>
            </a:r>
            <a:r>
              <a:rPr lang="en-US" b="1"/>
              <a:t>Logic </a:t>
            </a:r>
            <a:r>
              <a:rPr lang="en-US" b="1" smtClean="0"/>
              <a:t>Operators</a:t>
            </a:r>
            <a:endParaRPr lang="tr-TR" b="1" smtClean="0"/>
          </a:p>
          <a:p>
            <a:pPr marL="0" indent="0">
              <a:buNone/>
            </a:pPr>
            <a:endParaRPr lang="tr-TR" b="1"/>
          </a:p>
        </p:txBody>
      </p:sp>
      <p:pic>
        <p:nvPicPr>
          <p:cNvPr id="4" name="Resim 3"/>
          <p:cNvPicPr/>
          <p:nvPr/>
        </p:nvPicPr>
        <p:blipFill>
          <a:blip r:embed="rId2"/>
          <a:stretch>
            <a:fillRect/>
          </a:stretch>
        </p:blipFill>
        <p:spPr>
          <a:xfrm>
            <a:off x="4080933" y="1066800"/>
            <a:ext cx="2743200" cy="1303866"/>
          </a:xfrm>
          <a:prstGeom prst="rect">
            <a:avLst/>
          </a:prstGeom>
        </p:spPr>
      </p:pic>
      <p:sp>
        <p:nvSpPr>
          <p:cNvPr id="5" name="İçerik Yer Tutucusu 2"/>
          <p:cNvSpPr txBox="1">
            <a:spLocks/>
          </p:cNvSpPr>
          <p:nvPr/>
        </p:nvSpPr>
        <p:spPr>
          <a:xfrm>
            <a:off x="838200" y="2370666"/>
            <a:ext cx="10515600" cy="592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b="1" smtClean="0"/>
              <a:t>4. </a:t>
            </a:r>
            <a:r>
              <a:rPr lang="en-US" b="1" smtClean="0"/>
              <a:t>Relational </a:t>
            </a:r>
            <a:r>
              <a:rPr lang="en-US" b="1"/>
              <a:t>Operators</a:t>
            </a:r>
            <a:endParaRPr lang="tr-TR" b="1"/>
          </a:p>
        </p:txBody>
      </p:sp>
      <p:pic>
        <p:nvPicPr>
          <p:cNvPr id="6" name="Resim 5"/>
          <p:cNvPicPr/>
          <p:nvPr/>
        </p:nvPicPr>
        <p:blipFill>
          <a:blip r:embed="rId3"/>
          <a:stretch>
            <a:fillRect/>
          </a:stretch>
        </p:blipFill>
        <p:spPr>
          <a:xfrm>
            <a:off x="3640667" y="2963333"/>
            <a:ext cx="3623732" cy="211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80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838200" y="474133"/>
            <a:ext cx="10515600" cy="592667"/>
          </a:xfrm>
        </p:spPr>
        <p:txBody>
          <a:bodyPr/>
          <a:lstStyle/>
          <a:p>
            <a:pPr marL="0" indent="0">
              <a:buNone/>
            </a:pPr>
            <a:r>
              <a:rPr lang="tr-TR" b="1" smtClean="0"/>
              <a:t>5</a:t>
            </a:r>
            <a:r>
              <a:rPr lang="tr-TR" b="1"/>
              <a:t>.</a:t>
            </a:r>
            <a:r>
              <a:rPr lang="en-US" b="1"/>
              <a:t> Conditional Operators</a:t>
            </a:r>
            <a:endParaRPr lang="tr-TR" b="1"/>
          </a:p>
          <a:p>
            <a:pPr marL="0" indent="0">
              <a:buNone/>
            </a:pPr>
            <a:endParaRPr lang="tr-TR" b="1"/>
          </a:p>
        </p:txBody>
      </p:sp>
      <p:pic>
        <p:nvPicPr>
          <p:cNvPr id="5" name="Resim 4"/>
          <p:cNvPicPr/>
          <p:nvPr/>
        </p:nvPicPr>
        <p:blipFill>
          <a:blip r:embed="rId2"/>
          <a:stretch>
            <a:fillRect/>
          </a:stretch>
        </p:blipFill>
        <p:spPr>
          <a:xfrm>
            <a:off x="1422400" y="1236133"/>
            <a:ext cx="4064000" cy="660402"/>
          </a:xfrm>
          <a:prstGeom prst="rect">
            <a:avLst/>
          </a:prstGeom>
        </p:spPr>
      </p:pic>
      <p:cxnSp>
        <p:nvCxnSpPr>
          <p:cNvPr id="7" name="Düz Ok Bağlayıcısı 6"/>
          <p:cNvCxnSpPr/>
          <p:nvPr/>
        </p:nvCxnSpPr>
        <p:spPr>
          <a:xfrm>
            <a:off x="5638800" y="1566334"/>
            <a:ext cx="127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etin kutusu 7"/>
          <p:cNvSpPr txBox="1"/>
          <p:nvPr/>
        </p:nvSpPr>
        <p:spPr>
          <a:xfrm>
            <a:off x="7061200" y="1381668"/>
            <a:ext cx="92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/>
              <a:t>Inverter</a:t>
            </a:r>
            <a:endParaRPr lang="tr-TR"/>
          </a:p>
        </p:txBody>
      </p:sp>
      <p:pic>
        <p:nvPicPr>
          <p:cNvPr id="9" name="Resim 8"/>
          <p:cNvPicPr/>
          <p:nvPr/>
        </p:nvPicPr>
        <p:blipFill>
          <a:blip r:embed="rId3"/>
          <a:stretch>
            <a:fillRect/>
          </a:stretch>
        </p:blipFill>
        <p:spPr>
          <a:xfrm>
            <a:off x="1422400" y="2319867"/>
            <a:ext cx="3386666" cy="423334"/>
          </a:xfrm>
          <a:prstGeom prst="rect">
            <a:avLst/>
          </a:prstGeom>
        </p:spPr>
      </p:pic>
      <p:cxnSp>
        <p:nvCxnSpPr>
          <p:cNvPr id="10" name="Düz Ok Bağlayıcısı 9"/>
          <p:cNvCxnSpPr/>
          <p:nvPr/>
        </p:nvCxnSpPr>
        <p:spPr>
          <a:xfrm>
            <a:off x="4851400" y="2531534"/>
            <a:ext cx="127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etin kutusu 10"/>
          <p:cNvSpPr txBox="1"/>
          <p:nvPr/>
        </p:nvSpPr>
        <p:spPr>
          <a:xfrm>
            <a:off x="6273800" y="2319867"/>
            <a:ext cx="80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/>
              <a:t>Switch</a:t>
            </a:r>
            <a:endParaRPr lang="tr-TR"/>
          </a:p>
        </p:txBody>
      </p:sp>
      <p:pic>
        <p:nvPicPr>
          <p:cNvPr id="12" name="Resim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422398" y="3271336"/>
            <a:ext cx="4673602" cy="1449866"/>
          </a:xfrm>
          <a:prstGeom prst="rect">
            <a:avLst/>
          </a:prstGeom>
        </p:spPr>
      </p:pic>
      <p:cxnSp>
        <p:nvCxnSpPr>
          <p:cNvPr id="13" name="Düz Ok Bağlayıcısı 12"/>
          <p:cNvCxnSpPr/>
          <p:nvPr/>
        </p:nvCxnSpPr>
        <p:spPr>
          <a:xfrm>
            <a:off x="6191342" y="3987803"/>
            <a:ext cx="127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etin kutusu 13"/>
          <p:cNvSpPr txBox="1"/>
          <p:nvPr/>
        </p:nvSpPr>
        <p:spPr>
          <a:xfrm>
            <a:off x="7588941" y="3803137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XOR 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5365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838200" y="474133"/>
            <a:ext cx="10515600" cy="592667"/>
          </a:xfrm>
        </p:spPr>
        <p:txBody>
          <a:bodyPr/>
          <a:lstStyle/>
          <a:p>
            <a:pPr marL="0" indent="0">
              <a:buNone/>
            </a:pPr>
            <a:r>
              <a:rPr lang="tr-TR" b="1" smtClean="0"/>
              <a:t>6.</a:t>
            </a:r>
            <a:r>
              <a:rPr lang="en-US" b="1"/>
              <a:t> </a:t>
            </a:r>
            <a:r>
              <a:rPr lang="en-US" b="1" smtClean="0"/>
              <a:t>Concatenation Operator</a:t>
            </a:r>
            <a:endParaRPr lang="tr-TR" b="1"/>
          </a:p>
          <a:p>
            <a:pPr marL="0" indent="0">
              <a:buNone/>
            </a:pPr>
            <a:endParaRPr lang="tr-TR" b="1"/>
          </a:p>
        </p:txBody>
      </p:sp>
      <p:sp>
        <p:nvSpPr>
          <p:cNvPr id="5" name="Metin kutusu 4"/>
          <p:cNvSpPr txBox="1"/>
          <p:nvPr/>
        </p:nvSpPr>
        <p:spPr>
          <a:xfrm>
            <a:off x="1286933" y="1185333"/>
            <a:ext cx="7458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 Verilog, the curly brackets (i.e., {}) are used to concatenate multiple signals.</a:t>
            </a:r>
            <a:endParaRPr lang="tr-TR"/>
          </a:p>
          <a:p>
            <a:endParaRPr lang="tr-TR"/>
          </a:p>
        </p:txBody>
      </p:sp>
      <p:pic>
        <p:nvPicPr>
          <p:cNvPr id="6" name="Resim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03271" y="1762125"/>
            <a:ext cx="3402104" cy="330946"/>
          </a:xfrm>
          <a:prstGeom prst="rect">
            <a:avLst/>
          </a:prstGeom>
        </p:spPr>
      </p:pic>
      <p:pic>
        <p:nvPicPr>
          <p:cNvPr id="7" name="Resim 6"/>
          <p:cNvPicPr/>
          <p:nvPr/>
        </p:nvPicPr>
        <p:blipFill>
          <a:blip r:embed="rId3"/>
          <a:stretch>
            <a:fillRect/>
          </a:stretch>
        </p:blipFill>
        <p:spPr>
          <a:xfrm>
            <a:off x="1503271" y="2292787"/>
            <a:ext cx="4289608" cy="498038"/>
          </a:xfrm>
          <a:prstGeom prst="rect">
            <a:avLst/>
          </a:prstGeom>
        </p:spPr>
      </p:pic>
      <p:pic>
        <p:nvPicPr>
          <p:cNvPr id="8" name="Resim 7"/>
          <p:cNvPicPr/>
          <p:nvPr/>
        </p:nvPicPr>
        <p:blipFill>
          <a:blip r:embed="rId4"/>
          <a:stretch>
            <a:fillRect/>
          </a:stretch>
        </p:blipFill>
        <p:spPr>
          <a:xfrm>
            <a:off x="1503271" y="2971182"/>
            <a:ext cx="4894170" cy="21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2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838200" y="474133"/>
            <a:ext cx="10515600" cy="592667"/>
          </a:xfrm>
        </p:spPr>
        <p:txBody>
          <a:bodyPr/>
          <a:lstStyle/>
          <a:p>
            <a:pPr marL="0" indent="0">
              <a:buNone/>
            </a:pPr>
            <a:r>
              <a:rPr lang="tr-TR" b="1" smtClean="0"/>
              <a:t>6.</a:t>
            </a:r>
            <a:r>
              <a:rPr lang="en-US" b="1"/>
              <a:t> Replication Operator(Multiple Concatenation)</a:t>
            </a:r>
            <a:endParaRPr lang="tr-TR" b="1"/>
          </a:p>
          <a:p>
            <a:pPr marL="0" indent="0">
              <a:buNone/>
            </a:pPr>
            <a:endParaRPr lang="tr-TR" b="1"/>
          </a:p>
        </p:txBody>
      </p:sp>
      <p:sp>
        <p:nvSpPr>
          <p:cNvPr id="5" name="Metin kutusu 4"/>
          <p:cNvSpPr txBox="1"/>
          <p:nvPr/>
        </p:nvSpPr>
        <p:spPr>
          <a:xfrm>
            <a:off x="385526" y="1066800"/>
            <a:ext cx="11420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This operator uses double curly brackets (i.e., {{}}) and an integer indicating the number of replications to be performed.</a:t>
            </a:r>
            <a:endParaRPr lang="tr-TR"/>
          </a:p>
          <a:p>
            <a:endParaRPr lang="tr-TR"/>
          </a:p>
        </p:txBody>
      </p:sp>
      <p:pic>
        <p:nvPicPr>
          <p:cNvPr id="6" name="Resim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12900" y="1659467"/>
            <a:ext cx="6400800" cy="747802"/>
          </a:xfrm>
          <a:prstGeom prst="rect">
            <a:avLst/>
          </a:prstGeom>
        </p:spPr>
      </p:pic>
      <p:sp>
        <p:nvSpPr>
          <p:cNvPr id="7" name="İçerik Yer Tutucusu 2"/>
          <p:cNvSpPr txBox="1">
            <a:spLocks/>
          </p:cNvSpPr>
          <p:nvPr/>
        </p:nvSpPr>
        <p:spPr>
          <a:xfrm>
            <a:off x="741126" y="2868702"/>
            <a:ext cx="10515600" cy="592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b="1"/>
              <a:t>7. Numerical Operators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tr-TR" b="1"/>
          </a:p>
        </p:txBody>
      </p:sp>
      <p:pic>
        <p:nvPicPr>
          <p:cNvPr id="8" name="Resim 7"/>
          <p:cNvPicPr/>
          <p:nvPr/>
        </p:nvPicPr>
        <p:blipFill>
          <a:blip r:embed="rId3"/>
          <a:stretch>
            <a:fillRect/>
          </a:stretch>
        </p:blipFill>
        <p:spPr>
          <a:xfrm>
            <a:off x="616112" y="3461369"/>
            <a:ext cx="4565488" cy="2236792"/>
          </a:xfrm>
          <a:prstGeom prst="rect">
            <a:avLst/>
          </a:prstGeom>
        </p:spPr>
      </p:pic>
      <p:pic>
        <p:nvPicPr>
          <p:cNvPr id="9" name="Resim 8"/>
          <p:cNvPicPr/>
          <p:nvPr/>
        </p:nvPicPr>
        <p:blipFill>
          <a:blip r:embed="rId4"/>
          <a:stretch>
            <a:fillRect/>
          </a:stretch>
        </p:blipFill>
        <p:spPr>
          <a:xfrm>
            <a:off x="5448300" y="3925280"/>
            <a:ext cx="3886200" cy="138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37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2"/>
          <p:cNvSpPr txBox="1">
            <a:spLocks/>
          </p:cNvSpPr>
          <p:nvPr/>
        </p:nvSpPr>
        <p:spPr>
          <a:xfrm>
            <a:off x="525226" y="239802"/>
            <a:ext cx="10515600" cy="592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b="1" smtClean="0"/>
              <a:t>EXAMPLES</a:t>
            </a:r>
            <a:endParaRPr lang="tr-TR" b="1"/>
          </a:p>
          <a:p>
            <a:pPr marL="0" indent="0">
              <a:buFont typeface="Arial" panose="020B0604020202020204" pitchFamily="34" charset="0"/>
              <a:buNone/>
            </a:pPr>
            <a:endParaRPr lang="tr-TR" b="1"/>
          </a:p>
        </p:txBody>
      </p:sp>
      <p:sp>
        <p:nvSpPr>
          <p:cNvPr id="5" name="İçerik Yer Tutucusu 2"/>
          <p:cNvSpPr txBox="1">
            <a:spLocks/>
          </p:cNvSpPr>
          <p:nvPr/>
        </p:nvSpPr>
        <p:spPr>
          <a:xfrm>
            <a:off x="525226" y="735102"/>
            <a:ext cx="10515600" cy="592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/>
              <a:t>Continuous Assignment with Logical Operators</a:t>
            </a:r>
            <a:endParaRPr lang="tr-TR" b="1"/>
          </a:p>
          <a:p>
            <a:pPr marL="0" indent="0">
              <a:buFont typeface="Arial" panose="020B0604020202020204" pitchFamily="34" charset="0"/>
              <a:buNone/>
            </a:pPr>
            <a:endParaRPr lang="tr-TR" b="1"/>
          </a:p>
        </p:txBody>
      </p:sp>
      <p:sp>
        <p:nvSpPr>
          <p:cNvPr id="6" name="Metin kutusu 5"/>
          <p:cNvSpPr txBox="1"/>
          <p:nvPr/>
        </p:nvSpPr>
        <p:spPr>
          <a:xfrm>
            <a:off x="525226" y="1327769"/>
            <a:ext cx="9704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 below shows how to design a Verilog model of a combinational logic circuit using continuous</a:t>
            </a:r>
            <a:endParaRPr lang="tr-TR"/>
          </a:p>
          <a:p>
            <a:r>
              <a:rPr lang="en-US"/>
              <a:t>assignment and logical operators.</a:t>
            </a:r>
            <a:endParaRPr lang="tr-TR"/>
          </a:p>
          <a:p>
            <a:r>
              <a:rPr lang="en-US"/>
              <a:t>Let’s implement the following truth table using continuous assignment with logical operators.</a:t>
            </a:r>
            <a:endParaRPr lang="tr-TR"/>
          </a:p>
          <a:p>
            <a:endParaRPr lang="tr-TR"/>
          </a:p>
        </p:txBody>
      </p:sp>
      <p:pic>
        <p:nvPicPr>
          <p:cNvPr id="7" name="Resim 6"/>
          <p:cNvPicPr/>
          <p:nvPr/>
        </p:nvPicPr>
        <p:blipFill>
          <a:blip r:embed="rId3"/>
          <a:stretch>
            <a:fillRect/>
          </a:stretch>
        </p:blipFill>
        <p:spPr>
          <a:xfrm>
            <a:off x="1092200" y="2738667"/>
            <a:ext cx="3352800" cy="1624004"/>
          </a:xfrm>
          <a:prstGeom prst="rect">
            <a:avLst/>
          </a:prstGeom>
        </p:spPr>
      </p:pic>
      <p:pic>
        <p:nvPicPr>
          <p:cNvPr id="8" name="Resim 7"/>
          <p:cNvPicPr/>
          <p:nvPr/>
        </p:nvPicPr>
        <p:blipFill>
          <a:blip r:embed="rId4"/>
          <a:stretch>
            <a:fillRect/>
          </a:stretch>
        </p:blipFill>
        <p:spPr>
          <a:xfrm>
            <a:off x="977900" y="4916098"/>
            <a:ext cx="3098800" cy="303202"/>
          </a:xfrm>
          <a:prstGeom prst="rect">
            <a:avLst/>
          </a:prstGeom>
        </p:spPr>
      </p:pic>
      <p:pic>
        <p:nvPicPr>
          <p:cNvPr id="9" name="Resim 8"/>
          <p:cNvPicPr/>
          <p:nvPr/>
        </p:nvPicPr>
        <p:blipFill>
          <a:blip r:embed="rId5"/>
          <a:stretch>
            <a:fillRect/>
          </a:stretch>
        </p:blipFill>
        <p:spPr>
          <a:xfrm>
            <a:off x="5377451" y="2528098"/>
            <a:ext cx="2579844" cy="368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0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2"/>
          <p:cNvSpPr txBox="1">
            <a:spLocks/>
          </p:cNvSpPr>
          <p:nvPr/>
        </p:nvSpPr>
        <p:spPr>
          <a:xfrm>
            <a:off x="436326" y="265202"/>
            <a:ext cx="10515600" cy="592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/>
              <a:t>Continuous Assignment with Logical Operators</a:t>
            </a:r>
            <a:endParaRPr lang="tr-TR" b="1"/>
          </a:p>
          <a:p>
            <a:pPr marL="0" indent="0">
              <a:buFont typeface="Arial" panose="020B0604020202020204" pitchFamily="34" charset="0"/>
              <a:buNone/>
            </a:pPr>
            <a:endParaRPr lang="tr-TR" b="1"/>
          </a:p>
        </p:txBody>
      </p:sp>
      <p:sp>
        <p:nvSpPr>
          <p:cNvPr id="5" name="Dikdörtgen 4"/>
          <p:cNvSpPr/>
          <p:nvPr/>
        </p:nvSpPr>
        <p:spPr>
          <a:xfrm>
            <a:off x="292100" y="1032793"/>
            <a:ext cx="10299700" cy="158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 below shows how to design a Verilog model of a combinational logic circuit using continuous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assignment with conditional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operators</a:t>
            </a:r>
            <a:r>
              <a:rPr lang="tr-TR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/>
              <a:t>We can implement the entire truth table in its current form as follows:</a:t>
            </a:r>
            <a:endParaRPr lang="tr-TR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Resim 5"/>
          <p:cNvPicPr/>
          <p:nvPr/>
        </p:nvPicPr>
        <p:blipFill>
          <a:blip r:embed="rId2"/>
          <a:stretch>
            <a:fillRect/>
          </a:stretch>
        </p:blipFill>
        <p:spPr>
          <a:xfrm>
            <a:off x="4400550" y="2618355"/>
            <a:ext cx="4470400" cy="2921000"/>
          </a:xfrm>
          <a:prstGeom prst="rect">
            <a:avLst/>
          </a:prstGeom>
        </p:spPr>
      </p:pic>
      <p:pic>
        <p:nvPicPr>
          <p:cNvPr id="7" name="Resim 6"/>
          <p:cNvPicPr/>
          <p:nvPr/>
        </p:nvPicPr>
        <p:blipFill>
          <a:blip r:embed="rId3"/>
          <a:stretch>
            <a:fillRect/>
          </a:stretch>
        </p:blipFill>
        <p:spPr>
          <a:xfrm>
            <a:off x="850900" y="3073400"/>
            <a:ext cx="28956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1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320</Words>
  <Application>Microsoft Office PowerPoint</Application>
  <PresentationFormat>Geniş ekran</PresentationFormat>
  <Paragraphs>33</Paragraphs>
  <Slides>10</Slides>
  <Notes>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Informal Roman</vt:lpstr>
      <vt:lpstr>Times New Roman</vt:lpstr>
      <vt:lpstr>Office Teması</vt:lpstr>
      <vt:lpstr>PowerPoint Sunusu</vt:lpstr>
      <vt:lpstr>Operators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Fatih Ilig</dc:creator>
  <cp:lastModifiedBy>Fatih Ilig</cp:lastModifiedBy>
  <cp:revision>33</cp:revision>
  <dcterms:created xsi:type="dcterms:W3CDTF">2021-10-07T19:14:53Z</dcterms:created>
  <dcterms:modified xsi:type="dcterms:W3CDTF">2021-10-12T21:09:15Z</dcterms:modified>
</cp:coreProperties>
</file>